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6" roundtripDataSignature="AMtx7mgt8pijlmni0r5TdIFXF2sLo8u19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14" Type="http://schemas.openxmlformats.org/officeDocument/2006/relationships/slide" Target="slides/slide10.xml"/><Relationship Id="rId36" Type="http://customschemas.google.com/relationships/presentationmetadata" Target="meta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33"/>
          <p:cNvGrpSpPr/>
          <p:nvPr/>
        </p:nvGrpSpPr>
        <p:grpSpPr>
          <a:xfrm>
            <a:off x="0" y="-8467"/>
            <a:ext cx="12192000" cy="6866467"/>
            <a:chOff x="0" y="-8467"/>
            <a:chExt cx="12192000" cy="6866467"/>
          </a:xfrm>
        </p:grpSpPr>
        <p:cxnSp>
          <p:nvCxnSpPr>
            <p:cNvPr id="24" name="Google Shape;24;p33"/>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5" name="Google Shape;25;p33"/>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6" name="Google Shape;26;p33"/>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33"/>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33"/>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3"/>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33"/>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33"/>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33"/>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3"/>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33"/>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3"/>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36" name="Google Shape;36;p3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3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42"/>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42"/>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3" name="Google Shape;93;p4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4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4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43"/>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43"/>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43"/>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0" name="Google Shape;100;p4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4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4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
        <p:nvSpPr>
          <p:cNvPr id="103" name="Google Shape;103;p43"/>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IN" sz="8000" u="none" cap="none" strike="noStrike">
                <a:solidFill>
                  <a:srgbClr val="BFE471"/>
                </a:solidFill>
                <a:latin typeface="Arial"/>
                <a:ea typeface="Arial"/>
                <a:cs typeface="Arial"/>
                <a:sym typeface="Arial"/>
              </a:rPr>
              <a:t>“</a:t>
            </a:r>
            <a:endParaRPr/>
          </a:p>
        </p:txBody>
      </p:sp>
      <p:sp>
        <p:nvSpPr>
          <p:cNvPr id="104" name="Google Shape;104;p43"/>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IN" sz="8000" u="none" cap="none" strike="noStrike">
                <a:solidFill>
                  <a:srgbClr val="BFE471"/>
                </a:solidFill>
                <a:latin typeface="Arial"/>
                <a:ea typeface="Arial"/>
                <a:cs typeface="Arial"/>
                <a:sym typeface="Arial"/>
              </a:rPr>
              <a:t>”</a:t>
            </a:r>
            <a:endParaRPr b="0" i="0" sz="1800" u="none" cap="none" strike="noStrik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44"/>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44"/>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8" name="Google Shape;108;p4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4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4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45"/>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45"/>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45"/>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5" name="Google Shape;115;p4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4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4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
        <p:nvSpPr>
          <p:cNvPr id="118" name="Google Shape;118;p45"/>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IN" sz="8000" u="none" cap="none" strike="noStrike">
                <a:solidFill>
                  <a:srgbClr val="BFE471"/>
                </a:solidFill>
                <a:latin typeface="Arial"/>
                <a:ea typeface="Arial"/>
                <a:cs typeface="Arial"/>
                <a:sym typeface="Arial"/>
              </a:rPr>
              <a:t>“</a:t>
            </a:r>
            <a:endParaRPr/>
          </a:p>
        </p:txBody>
      </p:sp>
      <p:sp>
        <p:nvSpPr>
          <p:cNvPr id="119" name="Google Shape;119;p45"/>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IN"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46"/>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46"/>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46"/>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4" name="Google Shape;124;p4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4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4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4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47"/>
          <p:cNvSpPr txBox="1"/>
          <p:nvPr>
            <p:ph idx="1" type="body"/>
          </p:nvPr>
        </p:nvSpPr>
        <p:spPr>
          <a:xfrm rot="5400000">
            <a:off x="3035281"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4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4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4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48"/>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48"/>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4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4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4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3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3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2" name="Google Shape;42;p3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3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3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3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4" name="Shape 54"/>
        <p:cNvGrpSpPr/>
        <p:nvPr/>
      </p:nvGrpSpPr>
      <p:grpSpPr>
        <a:xfrm>
          <a:off x="0" y="0"/>
          <a:ext cx="0" cy="0"/>
          <a:chOff x="0" y="0"/>
          <a:chExt cx="0" cy="0"/>
        </a:xfrm>
      </p:grpSpPr>
      <p:sp>
        <p:nvSpPr>
          <p:cNvPr id="55" name="Google Shape;55;p37"/>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7"/>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57" name="Google Shape;57;p3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3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0" name="Shape 60"/>
        <p:cNvGrpSpPr/>
        <p:nvPr/>
      </p:nvGrpSpPr>
      <p:grpSpPr>
        <a:xfrm>
          <a:off x="0" y="0"/>
          <a:ext cx="0" cy="0"/>
          <a:chOff x="0" y="0"/>
          <a:chExt cx="0" cy="0"/>
        </a:xfrm>
      </p:grpSpPr>
      <p:sp>
        <p:nvSpPr>
          <p:cNvPr id="61" name="Google Shape;61;p3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38"/>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3" name="Google Shape;63;p38"/>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3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3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3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7" name="Shape 67"/>
        <p:cNvGrpSpPr/>
        <p:nvPr/>
      </p:nvGrpSpPr>
      <p:grpSpPr>
        <a:xfrm>
          <a:off x="0" y="0"/>
          <a:ext cx="0" cy="0"/>
          <a:chOff x="0" y="0"/>
          <a:chExt cx="0" cy="0"/>
        </a:xfrm>
      </p:grpSpPr>
      <p:sp>
        <p:nvSpPr>
          <p:cNvPr id="68" name="Google Shape;68;p3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39"/>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70" name="Google Shape;70;p39"/>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1" name="Google Shape;71;p39"/>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72" name="Google Shape;72;p39"/>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3" name="Google Shape;73;p3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3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3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40"/>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40"/>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40"/>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0" name="Google Shape;80;p4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4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4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41"/>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41"/>
          <p:cNvSpPr/>
          <p:nvPr>
            <p:ph idx="2" type="pic"/>
          </p:nvPr>
        </p:nvSpPr>
        <p:spPr>
          <a:xfrm>
            <a:off x="677334" y="609600"/>
            <a:ext cx="8596668" cy="3845718"/>
          </a:xfrm>
          <a:prstGeom prst="rect">
            <a:avLst/>
          </a:prstGeom>
          <a:noFill/>
          <a:ln>
            <a:noFill/>
          </a:ln>
        </p:spPr>
      </p:sp>
      <p:sp>
        <p:nvSpPr>
          <p:cNvPr id="86" name="Google Shape;86;p41"/>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4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4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4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32"/>
          <p:cNvGrpSpPr/>
          <p:nvPr/>
        </p:nvGrpSpPr>
        <p:grpSpPr>
          <a:xfrm>
            <a:off x="0" y="-8467"/>
            <a:ext cx="12192000" cy="6866467"/>
            <a:chOff x="0" y="-8467"/>
            <a:chExt cx="12192000" cy="6866467"/>
          </a:xfrm>
        </p:grpSpPr>
        <p:cxnSp>
          <p:nvCxnSpPr>
            <p:cNvPr id="7" name="Google Shape;7;p32"/>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8" name="Google Shape;8;p32"/>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9" name="Google Shape;9;p3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32"/>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32"/>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32"/>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32"/>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32"/>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32"/>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2"/>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3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32"/>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3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3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3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I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hyperlink" Target="https://www.investopedia.com/articles/world-bank-definition/"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2.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 Id="rId3" Type="http://schemas.openxmlformats.org/officeDocument/2006/relationships/image" Target="../media/image4.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accent1"/>
              </a:buClr>
              <a:buSzPts val="5400"/>
              <a:buFont typeface="Trebuchet MS"/>
              <a:buNone/>
            </a:pPr>
            <a:r>
              <a:rPr b="1" lang="en-IN" u="sng"/>
              <a:t>POVERTY AS A CHALLENGE</a:t>
            </a:r>
            <a:br>
              <a:rPr b="1" lang="en-IN" u="sng"/>
            </a:br>
            <a:endParaRPr b="1" u="sng"/>
          </a:p>
        </p:txBody>
      </p:sp>
      <p:pic>
        <p:nvPicPr>
          <p:cNvPr descr="school logo.jpg" id="144" name="Google Shape;144;p1"/>
          <p:cNvPicPr preferRelativeResize="0"/>
          <p:nvPr/>
        </p:nvPicPr>
        <p:blipFill>
          <a:blip r:embed="rId3">
            <a:alphaModFix/>
          </a:blip>
          <a:stretch>
            <a:fillRect/>
          </a:stretch>
        </p:blipFill>
        <p:spPr>
          <a:xfrm>
            <a:off x="2523513" y="275611"/>
            <a:ext cx="5734050" cy="847725"/>
          </a:xfrm>
          <a:prstGeom prst="rect">
            <a:avLst/>
          </a:prstGeom>
          <a:noFill/>
          <a:ln>
            <a:noFill/>
          </a:ln>
        </p:spPr>
      </p:pic>
      <p:sp>
        <p:nvSpPr>
          <p:cNvPr id="145" name="Google Shape;145;p1"/>
          <p:cNvSpPr txBox="1"/>
          <p:nvPr/>
        </p:nvSpPr>
        <p:spPr>
          <a:xfrm>
            <a:off x="1365625" y="4704125"/>
            <a:ext cx="29763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IN" sz="2100">
                <a:latin typeface="Trebuchet MS"/>
                <a:ea typeface="Trebuchet MS"/>
                <a:cs typeface="Trebuchet MS"/>
                <a:sym typeface="Trebuchet MS"/>
              </a:rPr>
              <a:t>GRADE 9</a:t>
            </a:r>
            <a:endParaRPr b="1" sz="2100">
              <a:latin typeface="Trebuchet MS"/>
              <a:ea typeface="Trebuchet MS"/>
              <a:cs typeface="Trebuchet MS"/>
              <a:sym typeface="Trebuchet MS"/>
            </a:endParaRPr>
          </a:p>
          <a:p>
            <a:pPr indent="0" lvl="0" marL="0" rtl="0" algn="l">
              <a:spcBef>
                <a:spcPts val="0"/>
              </a:spcBef>
              <a:spcAft>
                <a:spcPts val="0"/>
              </a:spcAft>
              <a:buNone/>
            </a:pPr>
            <a:r>
              <a:rPr b="1" lang="en-IN" sz="2100">
                <a:latin typeface="Trebuchet MS"/>
                <a:ea typeface="Trebuchet MS"/>
                <a:cs typeface="Trebuchet MS"/>
                <a:sym typeface="Trebuchet MS"/>
              </a:rPr>
              <a:t>ECONOMICS</a:t>
            </a:r>
            <a:endParaRPr b="1" sz="2100">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IN"/>
              <a:t>PEOPLE MOST VULNERABLE TO POVERTY</a:t>
            </a:r>
            <a:endParaRPr/>
          </a:p>
        </p:txBody>
      </p:sp>
      <p:sp>
        <p:nvSpPr>
          <p:cNvPr id="200" name="Google Shape;200;p10"/>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l">
              <a:spcBef>
                <a:spcPts val="0"/>
              </a:spcBef>
              <a:spcAft>
                <a:spcPts val="0"/>
              </a:spcAft>
              <a:buSzPct val="80000"/>
              <a:buChar char="►"/>
            </a:pPr>
            <a:r>
              <a:rPr lang="en-IN" sz="3200"/>
              <a:t>An individual is vulnerable to poverty when she or he is at risk of becoming poor or at risk of remaining poor. </a:t>
            </a:r>
            <a:endParaRPr/>
          </a:p>
          <a:p>
            <a:pPr indent="-342900" lvl="0" marL="342900" rtl="0" algn="l">
              <a:spcBef>
                <a:spcPts val="1000"/>
              </a:spcBef>
              <a:spcAft>
                <a:spcPts val="0"/>
              </a:spcAft>
              <a:buSzPct val="80000"/>
              <a:buChar char="►"/>
            </a:pPr>
            <a:r>
              <a:rPr lang="en-IN" sz="3200"/>
              <a:t>Social groups which are </a:t>
            </a:r>
            <a:r>
              <a:rPr b="1" lang="en-IN" sz="3200"/>
              <a:t>most vulnerable to poverty</a:t>
            </a:r>
            <a:r>
              <a:rPr lang="en-IN" sz="3200"/>
              <a:t> are scheduled caste and scheduled tribe households. </a:t>
            </a:r>
            <a:endParaRPr/>
          </a:p>
          <a:p>
            <a:pPr indent="-342900" lvl="0" marL="342900" rtl="0" algn="l">
              <a:spcBef>
                <a:spcPts val="1000"/>
              </a:spcBef>
              <a:spcAft>
                <a:spcPts val="0"/>
              </a:spcAft>
              <a:buSzPct val="80000"/>
              <a:buChar char="►"/>
            </a:pPr>
            <a:r>
              <a:rPr lang="en-IN" sz="3200"/>
              <a:t>Similarly, among the economic groups, the </a:t>
            </a:r>
            <a:r>
              <a:rPr b="1" lang="en-IN" sz="3200"/>
              <a:t>most vulnerable</a:t>
            </a:r>
            <a:r>
              <a:rPr lang="en-IN" sz="3200"/>
              <a:t> groups are the rural agricultural labour households and the urban casual labour households.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11"/>
          <p:cNvSpPr txBox="1"/>
          <p:nvPr>
            <p:ph type="ctrTitle"/>
          </p:nvPr>
        </p:nvSpPr>
        <p:spPr>
          <a:xfrm>
            <a:off x="1719618" y="313899"/>
            <a:ext cx="8948382" cy="131018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1"/>
              </a:buClr>
              <a:buSzPts val="5400"/>
              <a:buFont typeface="Trebuchet MS"/>
              <a:buNone/>
            </a:pPr>
            <a:r>
              <a:rPr lang="en-IN"/>
              <a:t>POVERTY LINE</a:t>
            </a:r>
            <a:endParaRPr/>
          </a:p>
        </p:txBody>
      </p:sp>
      <p:sp>
        <p:nvSpPr>
          <p:cNvPr id="206" name="Google Shape;206;p11"/>
          <p:cNvSpPr txBox="1"/>
          <p:nvPr>
            <p:ph idx="1" type="subTitle"/>
          </p:nvPr>
        </p:nvSpPr>
        <p:spPr>
          <a:xfrm>
            <a:off x="873457" y="1624084"/>
            <a:ext cx="9794543" cy="363371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240"/>
              <a:buFont typeface="Arial"/>
              <a:buChar char="•"/>
            </a:pPr>
            <a:r>
              <a:rPr lang="en-IN" sz="2800"/>
              <a:t>Poverty line is the level of income to meet the minimum living conditions.</a:t>
            </a:r>
            <a:endParaRPr/>
          </a:p>
          <a:p>
            <a:pPr indent="-342900" lvl="0" marL="342900" rtl="0" algn="l">
              <a:spcBef>
                <a:spcPts val="1000"/>
              </a:spcBef>
              <a:spcAft>
                <a:spcPts val="0"/>
              </a:spcAft>
              <a:buSzPts val="2240"/>
              <a:buFont typeface="Arial"/>
              <a:buChar char="•"/>
            </a:pPr>
            <a:r>
              <a:rPr lang="en-IN" sz="2800"/>
              <a:t>Poverty line is the amount of money needed for a person to meet his basic needs. It is defined as the money value of the goods and services needed to provide basic welfare to an individual.</a:t>
            </a:r>
            <a:endParaRPr/>
          </a:p>
          <a:p>
            <a:pPr indent="-342900" lvl="0" marL="342900" rtl="0" algn="l">
              <a:spcBef>
                <a:spcPts val="1000"/>
              </a:spcBef>
              <a:spcAft>
                <a:spcPts val="0"/>
              </a:spcAft>
              <a:buSzPts val="2240"/>
              <a:buFont typeface="Arial"/>
              <a:buChar char="•"/>
            </a:pPr>
            <a:r>
              <a:rPr b="1" lang="en-IN" sz="2800"/>
              <a:t>Poverty line differs from one country to another, depending upon the idea of poverty</a:t>
            </a:r>
            <a:endParaRPr/>
          </a:p>
          <a:p>
            <a:pPr indent="-342900" lvl="0" marL="342900" rtl="0" algn="l">
              <a:spcBef>
                <a:spcPts val="1000"/>
              </a:spcBef>
              <a:spcAft>
                <a:spcPts val="0"/>
              </a:spcAft>
              <a:buSzPts val="2240"/>
              <a:buFont typeface="Arial"/>
              <a:buChar char="•"/>
            </a:pPr>
            <a:r>
              <a:rPr lang="en-IN" sz="2800"/>
              <a:t>Poverty is ‘relative’ and what poverty in the US or in an advanced West European country may not be poverty in Bangladesh.</a:t>
            </a:r>
            <a:endParaRPr/>
          </a:p>
          <a:p>
            <a:pPr indent="0" lvl="0" marL="0" rtl="0" algn="l">
              <a:spcBef>
                <a:spcPts val="1000"/>
              </a:spcBef>
              <a:spcAft>
                <a:spcPts val="0"/>
              </a:spcAft>
              <a:buSzPts val="2240"/>
              <a:buNone/>
            </a:pPr>
            <a:r>
              <a:t/>
            </a:r>
            <a:endParaRPr sz="2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1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IN"/>
              <a:t>VARIATION IN POVERTY LINE </a:t>
            </a:r>
            <a:endParaRPr/>
          </a:p>
        </p:txBody>
      </p:sp>
      <p:sp>
        <p:nvSpPr>
          <p:cNvPr id="212" name="Google Shape;212;p12"/>
          <p:cNvSpPr txBox="1"/>
          <p:nvPr>
            <p:ph idx="1" type="body"/>
          </p:nvPr>
        </p:nvSpPr>
        <p:spPr>
          <a:xfrm>
            <a:off x="504967" y="1651379"/>
            <a:ext cx="8769035" cy="438998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240"/>
              <a:buChar char="►"/>
            </a:pPr>
            <a:r>
              <a:rPr lang="en-IN" sz="2800"/>
              <a:t>Poverty line changes from one country to another. In developed countries, where there is advanced standard of living and welfare concepts, poverty line is high as basic standard to live include higher consumption requirements and accessibility to many goods and services.</a:t>
            </a:r>
            <a:endParaRPr/>
          </a:p>
          <a:p>
            <a:pPr indent="-342900" lvl="0" marL="342900" rtl="0" algn="l">
              <a:spcBef>
                <a:spcPts val="1000"/>
              </a:spcBef>
              <a:spcAft>
                <a:spcPts val="0"/>
              </a:spcAft>
              <a:buSzPts val="2240"/>
              <a:buChar char="►"/>
            </a:pPr>
            <a:r>
              <a:rPr lang="en-IN" sz="2800"/>
              <a:t>On the other hand, in many less developed countries, the basic requirements will be low and contains mostly essential consumption items needed to sustain life. This means that poverty line is set by the welfare standard in a particular society (economy).</a:t>
            </a:r>
            <a:endParaRPr/>
          </a:p>
          <a:p>
            <a:pPr indent="-180340" lvl="0" marL="342900" rtl="0" algn="l">
              <a:spcBef>
                <a:spcPts val="1000"/>
              </a:spcBef>
              <a:spcAft>
                <a:spcPts val="0"/>
              </a:spcAft>
              <a:buSzPts val="2560"/>
              <a:buNone/>
            </a:pPr>
            <a:r>
              <a:t/>
            </a:r>
            <a:endParaRPr sz="3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3"/>
          <p:cNvSpPr txBox="1"/>
          <p:nvPr>
            <p:ph type="ctrTitle"/>
          </p:nvPr>
        </p:nvSpPr>
        <p:spPr>
          <a:xfrm>
            <a:off x="1460310" y="450376"/>
            <a:ext cx="9207690" cy="518615"/>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accent1"/>
              </a:buClr>
              <a:buSzPct val="100000"/>
              <a:buFont typeface="Trebuchet MS"/>
              <a:buNone/>
            </a:pPr>
            <a:r>
              <a:rPr lang="en-IN"/>
              <a:t>POVERTY LINE IN INDIA</a:t>
            </a:r>
            <a:endParaRPr/>
          </a:p>
        </p:txBody>
      </p:sp>
      <p:sp>
        <p:nvSpPr>
          <p:cNvPr id="218" name="Google Shape;218;p13"/>
          <p:cNvSpPr txBox="1"/>
          <p:nvPr>
            <p:ph idx="1" type="subTitle"/>
          </p:nvPr>
        </p:nvSpPr>
        <p:spPr>
          <a:xfrm>
            <a:off x="627797" y="1214651"/>
            <a:ext cx="10040203" cy="4749421"/>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920"/>
              <a:buFont typeface="Arial"/>
              <a:buChar char="•"/>
            </a:pPr>
            <a:r>
              <a:rPr lang="en-IN" sz="2400"/>
              <a:t>For measuring poverty, a poverty line is set. The poverty line is the level of income needed to meet the minimum standard of living. People who have an income less than this is considered as below poverty line.</a:t>
            </a:r>
            <a:endParaRPr/>
          </a:p>
          <a:p>
            <a:pPr indent="-342900" lvl="0" marL="342900" rtl="0" algn="l">
              <a:spcBef>
                <a:spcPts val="1000"/>
              </a:spcBef>
              <a:spcAft>
                <a:spcPts val="0"/>
              </a:spcAft>
              <a:buSzPts val="1920"/>
              <a:buFont typeface="Arial"/>
              <a:buChar char="•"/>
            </a:pPr>
            <a:r>
              <a:rPr lang="en-IN" sz="2400"/>
              <a:t>The concept about minimum consumption standards and consumption levels were changed based upon recommendations of the various expert groups/task force. </a:t>
            </a:r>
            <a:endParaRPr/>
          </a:p>
          <a:p>
            <a:pPr indent="-342900" lvl="0" marL="342900" rtl="0" algn="l">
              <a:spcBef>
                <a:spcPts val="1000"/>
              </a:spcBef>
              <a:spcAft>
                <a:spcPts val="0"/>
              </a:spcAft>
              <a:buSzPts val="1920"/>
              <a:buFont typeface="Arial"/>
              <a:buChar char="•"/>
            </a:pPr>
            <a:r>
              <a:rPr lang="en-IN" sz="2400"/>
              <a:t>These expert groups uses the NSS (National Sample Survey) estimate about the consumption pattern of households from time to time. </a:t>
            </a:r>
            <a:endParaRPr/>
          </a:p>
          <a:p>
            <a:pPr indent="-342900" lvl="0" marL="342900" rtl="0" algn="l">
              <a:spcBef>
                <a:spcPts val="1000"/>
              </a:spcBef>
              <a:spcAft>
                <a:spcPts val="0"/>
              </a:spcAft>
              <a:buSzPts val="1920"/>
              <a:buFont typeface="Arial"/>
              <a:buChar char="•"/>
            </a:pPr>
            <a:r>
              <a:rPr lang="en-IN" sz="2400"/>
              <a:t>Here, from the preferred consumption basket of the people, the expert groups pick up the most essential commodities. These commodities are placed under a poverty line basket (PLB).</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IN"/>
              <a:t>POVERTY LINE IN INDIA</a:t>
            </a:r>
            <a:endParaRPr/>
          </a:p>
        </p:txBody>
      </p:sp>
      <p:sp>
        <p:nvSpPr>
          <p:cNvPr id="224" name="Google Shape;224;p14"/>
          <p:cNvSpPr txBox="1"/>
          <p:nvPr>
            <p:ph idx="1" type="body"/>
          </p:nvPr>
        </p:nvSpPr>
        <p:spPr>
          <a:xfrm>
            <a:off x="232012" y="1392073"/>
            <a:ext cx="9041990" cy="464929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240"/>
              <a:buChar char="►"/>
            </a:pPr>
            <a:r>
              <a:rPr lang="en-IN" sz="2800"/>
              <a:t>Minimum standard of living is thus expressed as the basket of goods and services commonly used by the people. </a:t>
            </a:r>
            <a:endParaRPr/>
          </a:p>
          <a:p>
            <a:pPr indent="-342900" lvl="0" marL="342900" rtl="0" algn="l">
              <a:spcBef>
                <a:spcPts val="1000"/>
              </a:spcBef>
              <a:spcAft>
                <a:spcPts val="0"/>
              </a:spcAft>
              <a:buSzPts val="2240"/>
              <a:buChar char="►"/>
            </a:pPr>
            <a:r>
              <a:rPr lang="en-IN" sz="2800"/>
              <a:t>Based on this consumption pattern, the Expert Groups estimate the minimum consumption levels (and the income needed to buy these) and the income needed to obtain these goods and services in both rural and urban areas. </a:t>
            </a:r>
            <a:endParaRPr/>
          </a:p>
          <a:p>
            <a:pPr indent="-342900" lvl="0" marL="342900" rtl="0" algn="l">
              <a:spcBef>
                <a:spcPts val="1000"/>
              </a:spcBef>
              <a:spcAft>
                <a:spcPts val="0"/>
              </a:spcAft>
              <a:buSzPts val="2240"/>
              <a:buChar char="►"/>
            </a:pPr>
            <a:r>
              <a:rPr lang="en-IN" sz="2800"/>
              <a:t>This income level acts as the poverty line.</a:t>
            </a:r>
            <a:endParaRPr/>
          </a:p>
          <a:p>
            <a:pPr indent="-342900" lvl="0" marL="342900" rtl="0" algn="l">
              <a:spcBef>
                <a:spcPts val="1000"/>
              </a:spcBef>
              <a:spcAft>
                <a:spcPts val="0"/>
              </a:spcAft>
              <a:buSzPts val="2240"/>
              <a:buChar char="►"/>
            </a:pPr>
            <a:r>
              <a:rPr lang="en-IN" sz="2800"/>
              <a:t>Poverty ratio is measured in terms of per capita consumption expenditure over a month.</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IN"/>
              <a:t>WHAT IS THE INTERNATIONAL POVERTY LINE?</a:t>
            </a:r>
            <a:endParaRPr/>
          </a:p>
        </p:txBody>
      </p:sp>
      <p:sp>
        <p:nvSpPr>
          <p:cNvPr id="230" name="Google Shape;230;p1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fontScale="85000" lnSpcReduction="10000"/>
          </a:bodyPr>
          <a:lstStyle/>
          <a:p>
            <a:pPr indent="-265176" lvl="0" marL="342900" rtl="0" algn="l">
              <a:spcBef>
                <a:spcPts val="0"/>
              </a:spcBef>
              <a:spcAft>
                <a:spcPts val="0"/>
              </a:spcAft>
              <a:buSzPct val="79999"/>
              <a:buNone/>
            </a:pPr>
            <a:r>
              <a:t/>
            </a:r>
            <a:endParaRPr b="1"/>
          </a:p>
          <a:p>
            <a:pPr indent="-342900" lvl="0" marL="342900" rtl="0" algn="l">
              <a:spcBef>
                <a:spcPts val="1000"/>
              </a:spcBef>
              <a:spcAft>
                <a:spcPts val="0"/>
              </a:spcAft>
              <a:buSzPct val="80000"/>
              <a:buChar char="►"/>
            </a:pPr>
            <a:r>
              <a:rPr lang="en-IN" sz="3200"/>
              <a:t>The international poverty line is a monetary threshold under which an individual is considered to be living in poverty. I</a:t>
            </a:r>
            <a:endParaRPr/>
          </a:p>
          <a:p>
            <a:pPr indent="-342900" lvl="0" marL="342900" rtl="0" algn="l">
              <a:spcBef>
                <a:spcPts val="1000"/>
              </a:spcBef>
              <a:spcAft>
                <a:spcPts val="0"/>
              </a:spcAft>
              <a:buSzPct val="80000"/>
              <a:buChar char="►"/>
            </a:pPr>
            <a:r>
              <a:rPr lang="en-IN" sz="3200"/>
              <a:t>t is calculated by taking the poverty threshold from each country—given the value of the goods needed to sustain one adult—and converting it into dollars. </a:t>
            </a:r>
            <a:endParaRPr/>
          </a:p>
          <a:p>
            <a:pPr indent="-342900" lvl="0" marL="342900" rtl="0" algn="l">
              <a:spcBef>
                <a:spcPts val="1000"/>
              </a:spcBef>
              <a:spcAft>
                <a:spcPts val="0"/>
              </a:spcAft>
              <a:buSzPct val="80000"/>
              <a:buChar char="►"/>
            </a:pPr>
            <a:r>
              <a:rPr lang="en-IN" sz="3200"/>
              <a:t>The current international poverty line is $1.90 per day. </a:t>
            </a:r>
            <a:endParaRPr/>
          </a:p>
          <a:p>
            <a:pPr indent="-265176" lvl="0" marL="342900" rtl="0" algn="l">
              <a:spcBef>
                <a:spcPts val="1000"/>
              </a:spcBef>
              <a:spcAft>
                <a:spcPts val="0"/>
              </a:spcAft>
              <a:buSzPct val="79999"/>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6"/>
          <p:cNvSpPr txBox="1"/>
          <p:nvPr>
            <p:ph type="ctrTitle"/>
          </p:nvPr>
        </p:nvSpPr>
        <p:spPr>
          <a:xfrm>
            <a:off x="1050878" y="95534"/>
            <a:ext cx="9617122" cy="1310185"/>
          </a:xfrm>
          <a:prstGeom prst="rect">
            <a:avLst/>
          </a:prstGeom>
          <a:noFill/>
          <a:ln>
            <a:noFill/>
          </a:ln>
        </p:spPr>
        <p:txBody>
          <a:bodyPr anchorCtr="0" anchor="b" bIns="45700" lIns="91425" spcFirstLastPara="1" rIns="91425" wrap="square" tIns="45700">
            <a:normAutofit/>
          </a:bodyPr>
          <a:lstStyle/>
          <a:p>
            <a:pPr indent="0" lvl="0" marL="0" rtl="0" algn="r">
              <a:spcBef>
                <a:spcPts val="0"/>
              </a:spcBef>
              <a:spcAft>
                <a:spcPts val="0"/>
              </a:spcAft>
              <a:buClr>
                <a:schemeClr val="accent1"/>
              </a:buClr>
              <a:buSzPts val="5400"/>
              <a:buFont typeface="Trebuchet MS"/>
              <a:buNone/>
            </a:pPr>
            <a:r>
              <a:rPr lang="en-IN"/>
              <a:t>INTERNATIONAL POVERTY LINE</a:t>
            </a:r>
            <a:endParaRPr/>
          </a:p>
        </p:txBody>
      </p:sp>
      <p:sp>
        <p:nvSpPr>
          <p:cNvPr id="236" name="Google Shape;236;p16"/>
          <p:cNvSpPr txBox="1"/>
          <p:nvPr>
            <p:ph idx="1" type="subTitle"/>
          </p:nvPr>
        </p:nvSpPr>
        <p:spPr>
          <a:xfrm>
            <a:off x="395786" y="2129051"/>
            <a:ext cx="10272216" cy="3780430"/>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l">
              <a:spcBef>
                <a:spcPts val="0"/>
              </a:spcBef>
              <a:spcAft>
                <a:spcPts val="0"/>
              </a:spcAft>
              <a:buSzPct val="80000"/>
              <a:buFont typeface="Arial"/>
              <a:buChar char="•"/>
            </a:pPr>
            <a:r>
              <a:rPr lang="en-IN" sz="2800" u="sng">
                <a:solidFill>
                  <a:schemeClr val="hlink"/>
                </a:solidFill>
                <a:hlinkClick r:id="rId3"/>
              </a:rPr>
              <a:t>The World Bank</a:t>
            </a:r>
            <a:r>
              <a:rPr lang="en-IN" sz="2800"/>
              <a:t> sets the international poverty line at periodic intervals as the cost of living for basic food, clothing, and shelter around the world changes. </a:t>
            </a:r>
            <a:endParaRPr/>
          </a:p>
          <a:p>
            <a:pPr indent="-342900" lvl="0" marL="342900" rtl="0" algn="l">
              <a:spcBef>
                <a:spcPts val="1000"/>
              </a:spcBef>
              <a:spcAft>
                <a:spcPts val="0"/>
              </a:spcAft>
              <a:buSzPct val="80000"/>
              <a:buFont typeface="Arial"/>
              <a:buChar char="•"/>
            </a:pPr>
            <a:r>
              <a:rPr lang="en-IN" sz="2800"/>
              <a:t>In the 2008 update, the poverty line was set at $1.25 per day. In 2015, the threshold was updated to $1.90 per pay, which is where it currently stands</a:t>
            </a:r>
            <a:endParaRPr/>
          </a:p>
          <a:p>
            <a:pPr indent="-342900" lvl="0" marL="342900" rtl="0" algn="l">
              <a:spcBef>
                <a:spcPts val="1000"/>
              </a:spcBef>
              <a:spcAft>
                <a:spcPts val="0"/>
              </a:spcAft>
              <a:buSzPct val="80000"/>
              <a:buFont typeface="Arial"/>
              <a:buChar char="•"/>
            </a:pPr>
            <a:r>
              <a:rPr lang="en-IN" sz="2800"/>
              <a:t>According to the World Bank, in 2012, more than 900 million people were estimated to be living under the international poverty line. </a:t>
            </a:r>
            <a:endParaRPr/>
          </a:p>
          <a:p>
            <a:pPr indent="-342900" lvl="0" marL="342900" rtl="0" algn="l">
              <a:spcBef>
                <a:spcPts val="1000"/>
              </a:spcBef>
              <a:spcAft>
                <a:spcPts val="0"/>
              </a:spcAft>
              <a:buSzPct val="80000"/>
              <a:buFont typeface="Arial"/>
              <a:buChar char="•"/>
            </a:pPr>
            <a:r>
              <a:rPr lang="en-IN" sz="2800"/>
              <a:t>Based on data projections, the World Bank also estimated that more than 700 million people lived in extreme poverty as of 2020.</a:t>
            </a:r>
            <a:endParaRPr/>
          </a:p>
          <a:p>
            <a:pPr indent="0" lvl="0" marL="0" rtl="0" algn="r">
              <a:spcBef>
                <a:spcPts val="1000"/>
              </a:spcBef>
              <a:spcAft>
                <a:spcPts val="0"/>
              </a:spcAft>
              <a:buSzPct val="79999"/>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7"/>
          <p:cNvSpPr txBox="1"/>
          <p:nvPr>
            <p:ph type="ctrTitle"/>
          </p:nvPr>
        </p:nvSpPr>
        <p:spPr>
          <a:xfrm>
            <a:off x="1524000" y="917646"/>
            <a:ext cx="7251510" cy="938450"/>
          </a:xfrm>
          <a:prstGeom prst="rect">
            <a:avLst/>
          </a:prstGeom>
          <a:noFill/>
          <a:ln>
            <a:noFill/>
          </a:ln>
        </p:spPr>
        <p:txBody>
          <a:bodyPr anchorCtr="0" anchor="b" bIns="45700" lIns="91425" spcFirstLastPara="1" rIns="91425" wrap="square" tIns="45700">
            <a:normAutofit fontScale="90000"/>
          </a:bodyPr>
          <a:lstStyle/>
          <a:p>
            <a:pPr indent="0" lvl="0" marL="0" rtl="0" algn="r">
              <a:spcBef>
                <a:spcPts val="0"/>
              </a:spcBef>
              <a:spcAft>
                <a:spcPts val="0"/>
              </a:spcAft>
              <a:buClr>
                <a:schemeClr val="accent1"/>
              </a:buClr>
              <a:buSzPct val="100000"/>
              <a:buFont typeface="Trebuchet MS"/>
              <a:buNone/>
            </a:pPr>
            <a:r>
              <a:rPr lang="en-IN"/>
              <a:t>POOREST OF THE POOR</a:t>
            </a:r>
            <a:endParaRPr/>
          </a:p>
        </p:txBody>
      </p:sp>
      <p:sp>
        <p:nvSpPr>
          <p:cNvPr id="242" name="Google Shape;242;p17"/>
          <p:cNvSpPr txBox="1"/>
          <p:nvPr>
            <p:ph idx="1" type="subTitle"/>
          </p:nvPr>
        </p:nvSpPr>
        <p:spPr>
          <a:xfrm>
            <a:off x="559558" y="2115403"/>
            <a:ext cx="10108443" cy="4026090"/>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SzPct val="79999"/>
              <a:buFont typeface="Arial"/>
              <a:buChar char="•"/>
            </a:pPr>
            <a:r>
              <a:rPr lang="en-IN"/>
              <a:t> </a:t>
            </a:r>
            <a:r>
              <a:rPr lang="en-IN" sz="2800"/>
              <a:t> In poor families, all suffer but some suffer more than the others</a:t>
            </a:r>
            <a:endParaRPr/>
          </a:p>
          <a:p>
            <a:pPr indent="-342900" lvl="0" marL="342900" rtl="0" algn="l">
              <a:spcBef>
                <a:spcPts val="1000"/>
              </a:spcBef>
              <a:spcAft>
                <a:spcPts val="0"/>
              </a:spcAft>
              <a:buSzPct val="80000"/>
              <a:buFont typeface="Arial"/>
              <a:buChar char="•"/>
            </a:pPr>
            <a:r>
              <a:rPr lang="en-IN" sz="2800"/>
              <a:t> They do not have equal access to the available meagre resources and are systematically denied from getting an equal share.</a:t>
            </a:r>
            <a:endParaRPr/>
          </a:p>
          <a:p>
            <a:pPr indent="-342900" lvl="0" marL="342900" rtl="0" algn="l">
              <a:spcBef>
                <a:spcPts val="1000"/>
              </a:spcBef>
              <a:spcAft>
                <a:spcPts val="0"/>
              </a:spcAft>
              <a:buSzPct val="80000"/>
              <a:buFont typeface="Arial"/>
              <a:buChar char="•"/>
            </a:pPr>
            <a:r>
              <a:rPr lang="en-IN" sz="2800"/>
              <a:t>Women, elderly people and female infants are the poorest of the poor is society.      </a:t>
            </a:r>
            <a:endParaRPr/>
          </a:p>
          <a:p>
            <a:pPr indent="-342900" lvl="0" marL="342900" rtl="0" algn="l">
              <a:spcBef>
                <a:spcPts val="1000"/>
              </a:spcBef>
              <a:spcAft>
                <a:spcPts val="0"/>
              </a:spcAft>
              <a:buSzPct val="80000"/>
              <a:buFont typeface="Arial"/>
              <a:buChar char="•"/>
            </a:pPr>
            <a:r>
              <a:rPr lang="en-IN" sz="2800"/>
              <a:t>Women, elderly people and the girl child are systematically denied equal access to the resources available in the family. That is why they and considered the poorest of the poor.</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1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IN"/>
              <a:t>INTER STATE DISPARITIES</a:t>
            </a:r>
            <a:endParaRPr/>
          </a:p>
        </p:txBody>
      </p:sp>
      <p:sp>
        <p:nvSpPr>
          <p:cNvPr id="248" name="Google Shape;248;p18"/>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IN"/>
              <a:t>In India a lot of inter state disparities can be observed as far as poverty is concerned</a:t>
            </a:r>
            <a:endParaRPr/>
          </a:p>
          <a:p>
            <a:pPr indent="-342900" lvl="0" marL="342900" rtl="0" algn="l">
              <a:spcBef>
                <a:spcPts val="1000"/>
              </a:spcBef>
              <a:spcAft>
                <a:spcPts val="0"/>
              </a:spcAft>
              <a:buSzPts val="1440"/>
              <a:buChar char="►"/>
            </a:pPr>
            <a:r>
              <a:rPr lang="en-IN"/>
              <a:t>The proportion of poor is not the same in every state</a:t>
            </a:r>
            <a:endParaRPr/>
          </a:p>
          <a:p>
            <a:pPr indent="-342900" lvl="0" marL="342900" rtl="0" algn="l">
              <a:spcBef>
                <a:spcPts val="1000"/>
              </a:spcBef>
              <a:spcAft>
                <a:spcPts val="0"/>
              </a:spcAft>
              <a:buSzPts val="1440"/>
              <a:buChar char="►"/>
            </a:pPr>
            <a:r>
              <a:rPr lang="en-IN"/>
              <a:t>Madhya Pradesh, Bihar, Assam, Uttar Pradesh and Odisha had above all India poverty level</a:t>
            </a:r>
            <a:endParaRPr/>
          </a:p>
          <a:p>
            <a:pPr indent="-342900" lvl="0" marL="342900" rtl="0" algn="l">
              <a:spcBef>
                <a:spcPts val="1000"/>
              </a:spcBef>
              <a:spcAft>
                <a:spcPts val="0"/>
              </a:spcAft>
              <a:buSzPts val="1440"/>
              <a:buChar char="►"/>
            </a:pPr>
            <a:r>
              <a:rPr lang="en-IN"/>
              <a:t>In 2011-12 Bihar and Odisha continued to be the poorest states with 33.7 and 32.6 percent poverty respectively</a:t>
            </a:r>
            <a:endParaRPr/>
          </a:p>
          <a:p>
            <a:pPr indent="-342900" lvl="0" marL="342900" rtl="0" algn="l">
              <a:spcBef>
                <a:spcPts val="1000"/>
              </a:spcBef>
              <a:spcAft>
                <a:spcPts val="0"/>
              </a:spcAft>
              <a:buSzPts val="1440"/>
              <a:buChar char="►"/>
            </a:pPr>
            <a:r>
              <a:rPr lang="en-IN"/>
              <a:t>Along with rural poverty, urban poverty is also high in Odisha, Madhya Pradesh, Bihar and Uttar Pradesh</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t/>
            </a:r>
            <a:endParaRPr/>
          </a:p>
        </p:txBody>
      </p:sp>
      <p:sp>
        <p:nvSpPr>
          <p:cNvPr id="254" name="Google Shape;254;p19"/>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IN"/>
              <a:t>Different states have conquered poverty in different ways</a:t>
            </a:r>
            <a:endParaRPr/>
          </a:p>
          <a:p>
            <a:pPr indent="-342900" lvl="0" marL="342900" rtl="0" algn="l">
              <a:spcBef>
                <a:spcPts val="1000"/>
              </a:spcBef>
              <a:spcAft>
                <a:spcPts val="0"/>
              </a:spcAft>
              <a:buSzPts val="1440"/>
              <a:buChar char="►"/>
            </a:pPr>
            <a:r>
              <a:rPr lang="en-IN"/>
              <a:t>Tamil Nadu and Andhra Pradesh have  focussed on Public distribution system and food security</a:t>
            </a:r>
            <a:endParaRPr/>
          </a:p>
          <a:p>
            <a:pPr indent="-342900" lvl="0" marL="342900" rtl="0" algn="l">
              <a:spcBef>
                <a:spcPts val="1000"/>
              </a:spcBef>
              <a:spcAft>
                <a:spcPts val="0"/>
              </a:spcAft>
              <a:buSzPts val="1440"/>
              <a:buChar char="►"/>
            </a:pPr>
            <a:r>
              <a:rPr lang="en-IN"/>
              <a:t>Punjab and Haryana have managed to get out of poverty due to agricultural practices like the Green Revolution</a:t>
            </a:r>
            <a:endParaRPr/>
          </a:p>
          <a:p>
            <a:pPr indent="-342900" lvl="0" marL="342900" rtl="0" algn="l">
              <a:spcBef>
                <a:spcPts val="1000"/>
              </a:spcBef>
              <a:spcAft>
                <a:spcPts val="0"/>
              </a:spcAft>
              <a:buSzPts val="1440"/>
              <a:buChar char="►"/>
            </a:pPr>
            <a:r>
              <a:rPr lang="en-IN"/>
              <a:t>West Bengal has focussed on land redevelopment measures</a:t>
            </a:r>
            <a:endParaRPr/>
          </a:p>
          <a:p>
            <a:pPr indent="-342900" lvl="0" marL="342900" rtl="0" algn="l">
              <a:spcBef>
                <a:spcPts val="1000"/>
              </a:spcBef>
              <a:spcAft>
                <a:spcPts val="0"/>
              </a:spcAft>
              <a:buSzPts val="1440"/>
              <a:buChar char="►"/>
            </a:pPr>
            <a:r>
              <a:rPr lang="en-IN"/>
              <a:t>Other states have still been far behind with Bihar, Odisha, Jharkhand, Chattisgarh etc having high levels of poverty</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4400"/>
              <a:buFont typeface="Trebuchet MS"/>
              <a:buNone/>
            </a:pPr>
            <a:r>
              <a:rPr lang="en-IN" sz="4400"/>
              <a:t>WHAT IS POVERTY?</a:t>
            </a:r>
            <a:endParaRPr/>
          </a:p>
        </p:txBody>
      </p:sp>
      <p:sp>
        <p:nvSpPr>
          <p:cNvPr id="151" name="Google Shape;151;p2"/>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2560"/>
              <a:buChar char="►"/>
            </a:pPr>
            <a:r>
              <a:rPr lang="en-IN" sz="3200"/>
              <a:t>Poverty is about not having enough money to meet basic needs including food, clothing and shelter.  </a:t>
            </a:r>
            <a:endParaRPr/>
          </a:p>
          <a:p>
            <a:pPr indent="-342900" lvl="0" marL="342900" rtl="0" algn="l">
              <a:spcBef>
                <a:spcPts val="1000"/>
              </a:spcBef>
              <a:spcAft>
                <a:spcPts val="0"/>
              </a:spcAft>
              <a:buSzPts val="2560"/>
              <a:buChar char="►"/>
            </a:pPr>
            <a:r>
              <a:rPr lang="en-IN" sz="3200"/>
              <a:t>However, poverty is more, much more than just not having enough money.</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2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IN"/>
              <a:t>GLOBAL POVERTY SCENARIO</a:t>
            </a:r>
            <a:endParaRPr/>
          </a:p>
        </p:txBody>
      </p:sp>
      <p:sp>
        <p:nvSpPr>
          <p:cNvPr id="260" name="Google Shape;260;p20"/>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IN"/>
              <a:t>Globally poverty levels have come down in the past 3 decades</a:t>
            </a:r>
            <a:endParaRPr/>
          </a:p>
          <a:p>
            <a:pPr indent="-342900" lvl="0" marL="342900" rtl="0" algn="l">
              <a:spcBef>
                <a:spcPts val="1000"/>
              </a:spcBef>
              <a:spcAft>
                <a:spcPts val="0"/>
              </a:spcAft>
              <a:buSzPts val="1440"/>
              <a:buChar char="►"/>
            </a:pPr>
            <a:r>
              <a:rPr lang="en-IN"/>
              <a:t>The World Bank defines poverty as people living on less that $1.90 per person per day</a:t>
            </a:r>
            <a:endParaRPr/>
          </a:p>
          <a:p>
            <a:pPr indent="-342900" lvl="0" marL="342900" rtl="0" algn="l">
              <a:spcBef>
                <a:spcPts val="1000"/>
              </a:spcBef>
              <a:spcAft>
                <a:spcPts val="0"/>
              </a:spcAft>
              <a:buSzPts val="1440"/>
              <a:buChar char="►"/>
            </a:pPr>
            <a:r>
              <a:rPr lang="en-IN"/>
              <a:t>China has been one of the countries with fastest reduction in poverty 88.3% in 1981 to  14.7% in 2008 to 0.7% in 2015</a:t>
            </a:r>
            <a:endParaRPr/>
          </a:p>
          <a:p>
            <a:pPr indent="-342900" lvl="0" marL="342900" rtl="0" algn="l">
              <a:spcBef>
                <a:spcPts val="1000"/>
              </a:spcBef>
              <a:spcAft>
                <a:spcPts val="0"/>
              </a:spcAft>
              <a:buSzPts val="1440"/>
              <a:buChar char="►"/>
            </a:pPr>
            <a:r>
              <a:rPr lang="en-IN"/>
              <a:t>Other South East Asian countries have also managed to come out of poverty as a result of rapid economic growth and massive investments in human resource development</a:t>
            </a:r>
            <a:endParaRPr/>
          </a:p>
          <a:p>
            <a:pPr indent="-342900" lvl="0" marL="342900" rtl="0" algn="l">
              <a:spcBef>
                <a:spcPts val="1000"/>
              </a:spcBef>
              <a:spcAft>
                <a:spcPts val="0"/>
              </a:spcAft>
              <a:buSzPts val="1440"/>
              <a:buChar char="►"/>
            </a:pPr>
            <a:r>
              <a:rPr lang="en-IN"/>
              <a:t>South Asian countries (India, Pakistan, Bangladesh, Nepal, Bhutan) have seen a slower decline in poverty ratios because economic development has not been as rapid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2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t/>
            </a:r>
            <a:endParaRPr/>
          </a:p>
        </p:txBody>
      </p:sp>
      <p:sp>
        <p:nvSpPr>
          <p:cNvPr id="266" name="Google Shape;266;p21"/>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IN"/>
              <a:t>Sub Saharan Africa has seen a decline from 51 % in 2005 to 41 %  in 2015</a:t>
            </a:r>
            <a:endParaRPr/>
          </a:p>
          <a:p>
            <a:pPr indent="-342900" lvl="0" marL="342900" rtl="0" algn="l">
              <a:spcBef>
                <a:spcPts val="1000"/>
              </a:spcBef>
              <a:spcAft>
                <a:spcPts val="0"/>
              </a:spcAft>
              <a:buSzPts val="1440"/>
              <a:buChar char="►"/>
            </a:pPr>
            <a:r>
              <a:rPr lang="en-IN"/>
              <a:t>Latin America has seen a decline from 10% in 2005 to 4% in 2015</a:t>
            </a:r>
            <a:endParaRPr/>
          </a:p>
          <a:p>
            <a:pPr indent="-342900" lvl="0" marL="342900" rtl="0" algn="l">
              <a:spcBef>
                <a:spcPts val="1000"/>
              </a:spcBef>
              <a:spcAft>
                <a:spcPts val="0"/>
              </a:spcAft>
              <a:buSzPts val="1440"/>
              <a:buChar char="►"/>
            </a:pPr>
            <a:r>
              <a:rPr lang="en-IN"/>
              <a:t>Poverty has resurfaced in former socialist countries like Russia where it was unheard of earlier</a:t>
            </a:r>
            <a:endParaRPr/>
          </a:p>
          <a:p>
            <a:pPr indent="-342900" lvl="0" marL="342900" rtl="0" algn="l">
              <a:spcBef>
                <a:spcPts val="1000"/>
              </a:spcBef>
              <a:spcAft>
                <a:spcPts val="0"/>
              </a:spcAft>
              <a:buSzPts val="1440"/>
              <a:buChar char="►"/>
            </a:pPr>
            <a:r>
              <a:rPr lang="en-IN"/>
              <a:t>Un aims to end global poverty of all types by 2030</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2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IN"/>
              <a:t>CAUSES OF POVERTY</a:t>
            </a:r>
            <a:endParaRPr/>
          </a:p>
        </p:txBody>
      </p:sp>
      <p:sp>
        <p:nvSpPr>
          <p:cNvPr id="272" name="Google Shape;272;p22"/>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IN"/>
              <a:t>BRITISH COLONIAL RULE: It led to the decline of the handicraft industry. People were left without job. The apathy and the unfair policies of the British government left a large number of people unemployed and poor.</a:t>
            </a:r>
            <a:endParaRPr/>
          </a:p>
          <a:p>
            <a:pPr indent="-342900" lvl="0" marL="342900" rtl="0" algn="l">
              <a:spcBef>
                <a:spcPts val="1000"/>
              </a:spcBef>
              <a:spcAft>
                <a:spcPts val="0"/>
              </a:spcAft>
              <a:buSzPts val="1440"/>
              <a:buChar char="►"/>
            </a:pPr>
            <a:r>
              <a:rPr lang="en-IN"/>
              <a:t>THE SLOW ECONOMIC GROWTH AND GROWING POPULATION: The slow economic growth that began during the colonial era went on right till the early 80s. At the same time the population of the country grew by leaps and bounds. The economy was not able to bear the burden of the growing population which led to large scale poverty</a:t>
            </a:r>
            <a:endParaRPr/>
          </a:p>
          <a:p>
            <a:pPr indent="-342900" lvl="0" marL="342900" rtl="0" algn="l">
              <a:spcBef>
                <a:spcPts val="1000"/>
              </a:spcBef>
              <a:spcAft>
                <a:spcPts val="0"/>
              </a:spcAft>
              <a:buSzPts val="1440"/>
              <a:buChar char="►"/>
            </a:pPr>
            <a:r>
              <a:rPr lang="en-IN"/>
              <a:t>Green revolution helped but it was limited to only certain parts of the country</a:t>
            </a:r>
            <a:endParaRPr/>
          </a:p>
          <a:p>
            <a:pPr indent="-342900" lvl="0" marL="342900" rtl="0" algn="l">
              <a:spcBef>
                <a:spcPts val="1000"/>
              </a:spcBef>
              <a:spcAft>
                <a:spcPts val="0"/>
              </a:spcAft>
              <a:buSzPts val="1440"/>
              <a:buChar char="►"/>
            </a:pPr>
            <a:r>
              <a:rPr lang="en-IN"/>
              <a:t>Both private and public sector were not able to absorb the large number of job seekers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2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IN"/>
              <a:t>CAUSES OF POVERTY</a:t>
            </a:r>
            <a:endParaRPr/>
          </a:p>
        </p:txBody>
      </p:sp>
      <p:sp>
        <p:nvSpPr>
          <p:cNvPr id="278" name="Google Shape;278;p2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IN"/>
              <a:t>Lack of education and training forced people to take up unskilled jobs. These incomes were not enough to give a decent standard of living. People started living in slums on the outskirts of the cities. Thus poverty which was largely a rural problem became an urban problem also</a:t>
            </a:r>
            <a:endParaRPr/>
          </a:p>
          <a:p>
            <a:pPr indent="-342900" lvl="0" marL="342900" rtl="0" algn="l">
              <a:spcBef>
                <a:spcPts val="1000"/>
              </a:spcBef>
              <a:spcAft>
                <a:spcPts val="0"/>
              </a:spcAft>
              <a:buSzPts val="1440"/>
              <a:buChar char="►"/>
            </a:pPr>
            <a:r>
              <a:rPr lang="en-IN"/>
              <a:t>HUGE INCOME INEQUALITIES: Unequal distribution of land as well as other resources. Despite many policies, this issue still persists</a:t>
            </a:r>
            <a:endParaRPr/>
          </a:p>
          <a:p>
            <a:pPr indent="-342900" lvl="0" marL="342900" rtl="0" algn="l">
              <a:spcBef>
                <a:spcPts val="1000"/>
              </a:spcBef>
              <a:spcAft>
                <a:spcPts val="0"/>
              </a:spcAft>
              <a:buSzPts val="1440"/>
              <a:buChar char="►"/>
            </a:pPr>
            <a:r>
              <a:rPr lang="en-IN"/>
              <a:t>Major policies like redistribution of land in rural areas have not been really successful. Thus majority of Indian poor are left with absolutely no resources</a:t>
            </a:r>
            <a:endParaRPr/>
          </a:p>
          <a:p>
            <a:pPr indent="-342900" lvl="0" marL="342900" rtl="0" algn="l">
              <a:spcBef>
                <a:spcPts val="1000"/>
              </a:spcBef>
              <a:spcAft>
                <a:spcPts val="0"/>
              </a:spcAft>
              <a:buSzPts val="1440"/>
              <a:buChar char="►"/>
            </a:pPr>
            <a:r>
              <a:rPr lang="en-IN"/>
              <a:t>SOCIO-CULTURAL FACTORS: In order to fulfil social obligations, even the poor spend huge amounts of money ( marriage, birth of a child, religious ceremonies etc). When they don’t have enough money, they borrow, mostly from the money lenders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2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IN"/>
              <a:t>CAUSES OF POVERTY</a:t>
            </a:r>
            <a:endParaRPr/>
          </a:p>
        </p:txBody>
      </p:sp>
      <p:sp>
        <p:nvSpPr>
          <p:cNvPr id="284" name="Google Shape;284;p2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IN"/>
              <a:t>ECONOMIC FACTORS: Majority of the farmers are small or marginal farmers. In order to practice agriculture every year, they are forced to borrow money. Many times in the absence of banks in rural areas as well as other formalities like documentation etc, these farmers are forced to borrow money from informal sources at extremely high rates of interest.</a:t>
            </a:r>
            <a:endParaRPr/>
          </a:p>
          <a:p>
            <a:pPr indent="-342900" lvl="0" marL="342900" rtl="0" algn="l">
              <a:spcBef>
                <a:spcPts val="1000"/>
              </a:spcBef>
              <a:spcAft>
                <a:spcPts val="0"/>
              </a:spcAft>
              <a:buSzPts val="1440"/>
              <a:buChar char="►"/>
            </a:pPr>
            <a:r>
              <a:rPr lang="en-IN"/>
              <a:t>Since most of the agriculture is still based on the monsoon, many times the crops fail. Thus farmers come under the crippling burden of debt which is known as debt trap.</a:t>
            </a:r>
            <a:endParaRPr/>
          </a:p>
          <a:p>
            <a:pPr indent="-342900" lvl="0" marL="342900" rtl="0" algn="l">
              <a:spcBef>
                <a:spcPts val="1000"/>
              </a:spcBef>
              <a:spcAft>
                <a:spcPts val="0"/>
              </a:spcAft>
              <a:buSzPts val="1440"/>
              <a:buChar char="►"/>
            </a:pPr>
            <a:r>
              <a:rPr lang="en-IN"/>
              <a:t>Debt trap is also a major cause of poverty. Indebtedness thus becomes a cause as well as an effect of poverty</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2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IN"/>
              <a:t>ANTI POVERTY MEASURES</a:t>
            </a:r>
            <a:endParaRPr/>
          </a:p>
        </p:txBody>
      </p:sp>
      <p:sp>
        <p:nvSpPr>
          <p:cNvPr id="290" name="Google Shape;290;p2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IN"/>
              <a:t>The current anti poverty strategy is broadly based on two planks:</a:t>
            </a:r>
            <a:endParaRPr/>
          </a:p>
          <a:p>
            <a:pPr indent="-342900" lvl="0" marL="342900" rtl="0" algn="l">
              <a:spcBef>
                <a:spcPts val="1000"/>
              </a:spcBef>
              <a:spcAft>
                <a:spcPts val="0"/>
              </a:spcAft>
              <a:buSzPts val="1440"/>
              <a:buChar char="►"/>
            </a:pPr>
            <a:r>
              <a:rPr lang="en-IN"/>
              <a:t>Promotion of economic growth where we are aiming to increase the growth of the various sectors in the economy. Economic growth leads to employment opportunities and thus increased consumption and better standards of living.</a:t>
            </a:r>
            <a:endParaRPr/>
          </a:p>
          <a:p>
            <a:pPr indent="-342900" lvl="0" marL="342900" rtl="0" algn="l">
              <a:spcBef>
                <a:spcPts val="1000"/>
              </a:spcBef>
              <a:spcAft>
                <a:spcPts val="0"/>
              </a:spcAft>
              <a:buSzPts val="1440"/>
              <a:buChar char="►"/>
            </a:pPr>
            <a:r>
              <a:rPr lang="en-IN"/>
              <a:t>The more the economic growth, the better people earn. It widens their opportunities. They are able to spend more on education, health, welfare of girl child etc</a:t>
            </a:r>
            <a:endParaRPr/>
          </a:p>
          <a:p>
            <a:pPr indent="-342900" lvl="0" marL="342900" rtl="0" algn="l">
              <a:spcBef>
                <a:spcPts val="1000"/>
              </a:spcBef>
              <a:spcAft>
                <a:spcPts val="0"/>
              </a:spcAft>
              <a:buSzPts val="1440"/>
              <a:buChar char="►"/>
            </a:pPr>
            <a:r>
              <a:rPr lang="en-IN"/>
              <a:t>Targeted anti poverty programmes: The government is trying to target specific groups and then work for their betterment and upliftment. It makes anti poverty strategies targeting specific groups of people (scheduled caste, scheduled tribes households, rural women, youth in villages and small towns etc</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2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IN"/>
              <a:t>ANTI POVERTY PROGRAMMES</a:t>
            </a:r>
            <a:endParaRPr/>
          </a:p>
        </p:txBody>
      </p:sp>
      <p:sp>
        <p:nvSpPr>
          <p:cNvPr id="296" name="Google Shape;296;p26"/>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IN"/>
              <a:t>MGNREGA: Mahatma Gandhi National Rural Employment Guarantee Act (2005)</a:t>
            </a:r>
            <a:endParaRPr/>
          </a:p>
          <a:p>
            <a:pPr indent="-342900" lvl="0" marL="342900" rtl="0" algn="l">
              <a:spcBef>
                <a:spcPts val="1000"/>
              </a:spcBef>
              <a:spcAft>
                <a:spcPts val="0"/>
              </a:spcAft>
              <a:buSzPts val="1440"/>
              <a:buChar char="►"/>
            </a:pPr>
            <a:r>
              <a:rPr lang="en-IN"/>
              <a:t>PMRY: Prime Ministers Rozgar Yojana (1993)</a:t>
            </a:r>
            <a:endParaRPr/>
          </a:p>
          <a:p>
            <a:pPr indent="-342900" lvl="0" marL="342900" rtl="0" algn="l">
              <a:spcBef>
                <a:spcPts val="1000"/>
              </a:spcBef>
              <a:spcAft>
                <a:spcPts val="0"/>
              </a:spcAft>
              <a:buSzPts val="1440"/>
              <a:buChar char="►"/>
            </a:pPr>
            <a:r>
              <a:rPr lang="en-IN"/>
              <a:t>REGP: Rural Employment Generation Programme (1995)</a:t>
            </a:r>
            <a:endParaRPr/>
          </a:p>
          <a:p>
            <a:pPr indent="-342900" lvl="0" marL="342900" rtl="0" algn="l">
              <a:spcBef>
                <a:spcPts val="1000"/>
              </a:spcBef>
              <a:spcAft>
                <a:spcPts val="0"/>
              </a:spcAft>
              <a:buSzPts val="1440"/>
              <a:buChar char="►"/>
            </a:pPr>
            <a:r>
              <a:rPr lang="en-IN"/>
              <a:t>SGSY: Swarna jayanti Gram Swarozgar Yojana (1999)</a:t>
            </a:r>
            <a:endParaRPr/>
          </a:p>
          <a:p>
            <a:pPr indent="-342900" lvl="0" marL="342900" rtl="0" algn="l">
              <a:spcBef>
                <a:spcPts val="1000"/>
              </a:spcBef>
              <a:spcAft>
                <a:spcPts val="0"/>
              </a:spcAft>
              <a:buSzPts val="1440"/>
              <a:buChar char="►"/>
            </a:pPr>
            <a:r>
              <a:rPr lang="en-IN"/>
              <a:t>Results: Some of the programmes have been successful but many of them have proved to be failures. They overlap, lack of proper implementation and right targeting, it has not reached the deserving poor due to mismanagement and widespread corruption</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2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IN"/>
              <a:t>CHALLENGES AHEAD</a:t>
            </a:r>
            <a:endParaRPr/>
          </a:p>
        </p:txBody>
      </p:sp>
      <p:sp>
        <p:nvSpPr>
          <p:cNvPr id="302" name="Google Shape;302;p27"/>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IN"/>
              <a:t>Poverty has declined but it is still a major concern for India.</a:t>
            </a:r>
            <a:endParaRPr/>
          </a:p>
          <a:p>
            <a:pPr indent="-342900" lvl="0" marL="342900" rtl="0" algn="l">
              <a:spcBef>
                <a:spcPts val="1000"/>
              </a:spcBef>
              <a:spcAft>
                <a:spcPts val="0"/>
              </a:spcAft>
              <a:buSzPts val="1440"/>
              <a:buChar char="►"/>
            </a:pPr>
            <a:r>
              <a:rPr lang="en-IN"/>
              <a:t>There are huge disparities observed which widens the gap between the rich and the poor</a:t>
            </a:r>
            <a:endParaRPr/>
          </a:p>
          <a:p>
            <a:pPr indent="-342900" lvl="0" marL="342900" rtl="0" algn="l">
              <a:spcBef>
                <a:spcPts val="1000"/>
              </a:spcBef>
              <a:spcAft>
                <a:spcPts val="0"/>
              </a:spcAft>
              <a:buSzPts val="1440"/>
              <a:buChar char="►"/>
            </a:pPr>
            <a:r>
              <a:rPr lang="en-IN"/>
              <a:t>The more the gap, the more difficult it becomes to break the vicious cycle of poverty</a:t>
            </a:r>
            <a:endParaRPr/>
          </a:p>
          <a:p>
            <a:pPr indent="-342900" lvl="0" marL="342900" rtl="0" algn="l">
              <a:spcBef>
                <a:spcPts val="1000"/>
              </a:spcBef>
              <a:spcAft>
                <a:spcPts val="0"/>
              </a:spcAft>
              <a:buSzPts val="1440"/>
              <a:buChar char="►"/>
            </a:pPr>
            <a:r>
              <a:rPr lang="en-IN"/>
              <a:t>Hence India should aim at bridging the gap between the rich and the poor</a:t>
            </a:r>
            <a:endParaRPr/>
          </a:p>
          <a:p>
            <a:pPr indent="-342900" lvl="0" marL="342900" rtl="0" algn="l">
              <a:spcBef>
                <a:spcPts val="1000"/>
              </a:spcBef>
              <a:spcAft>
                <a:spcPts val="0"/>
              </a:spcAft>
              <a:buSzPts val="1440"/>
              <a:buChar char="►"/>
            </a:pPr>
            <a:r>
              <a:rPr lang="en-IN"/>
              <a:t>Also there are huge variations based on geographical regions. Certain states have always been poor and continue till date. So we need a more balanced approach towards national development</a:t>
            </a:r>
            <a:endParaRPr/>
          </a:p>
          <a:p>
            <a:pPr indent="-342900" lvl="0" marL="342900" rtl="0" algn="l">
              <a:spcBef>
                <a:spcPts val="1000"/>
              </a:spcBef>
              <a:spcAft>
                <a:spcPts val="0"/>
              </a:spcAft>
              <a:buSzPts val="1440"/>
              <a:buChar char="►"/>
            </a:pPr>
            <a:r>
              <a:rPr lang="en-IN"/>
              <a:t>Certain caste based and gender based discrimination is still observed in many parts of the country, which needs to be bridged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2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IN"/>
              <a:t>CHALLENGES AHEAD</a:t>
            </a:r>
            <a:endParaRPr/>
          </a:p>
        </p:txBody>
      </p:sp>
      <p:sp>
        <p:nvSpPr>
          <p:cNvPr id="308" name="Google Shape;308;p28"/>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IN"/>
              <a:t>We should focus on the basics like universal free elementary education, declining population growth, increasing women empowerment, working for the socially and economically backward sections of the economy</a:t>
            </a:r>
            <a:endParaRPr/>
          </a:p>
          <a:p>
            <a:pPr indent="-342900" lvl="0" marL="342900" rtl="0" algn="l">
              <a:spcBef>
                <a:spcPts val="1000"/>
              </a:spcBef>
              <a:spcAft>
                <a:spcPts val="0"/>
              </a:spcAft>
              <a:buSzPts val="1440"/>
              <a:buChar char="►"/>
            </a:pPr>
            <a:r>
              <a:rPr lang="en-IN"/>
              <a:t>The concept of poverty needs to undergo a sea change. Even now we see poverty as absent if the basic necessities are taken care of. But we must broaden our definition of poverty from bare minimum subsistence level to a reasonable level.</a:t>
            </a:r>
            <a:endParaRPr/>
          </a:p>
          <a:p>
            <a:pPr indent="-342900" lvl="0" marL="342900" rtl="0" algn="l">
              <a:spcBef>
                <a:spcPts val="1000"/>
              </a:spcBef>
              <a:spcAft>
                <a:spcPts val="0"/>
              </a:spcAft>
              <a:buSzPts val="1440"/>
              <a:buChar char="►"/>
            </a:pPr>
            <a:r>
              <a:rPr lang="en-IN"/>
              <a:t>It is not only about food clothing and shelter. It must also include dignity, self esteem, confidence, no discrimination on any basis. It should always take into consideration human poverty.</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pic>
        <p:nvPicPr>
          <p:cNvPr descr="Piety and Poverty | Mandela quotes, Nelson mandela quotes, History quotes" id="313" name="Google Shape;313;p29"/>
          <p:cNvPicPr preferRelativeResize="0"/>
          <p:nvPr/>
        </p:nvPicPr>
        <p:blipFill rotWithShape="1">
          <a:blip r:embed="rId3">
            <a:alphaModFix/>
          </a:blip>
          <a:srcRect b="0" l="0" r="0" t="0"/>
          <a:stretch/>
        </p:blipFill>
        <p:spPr>
          <a:xfrm>
            <a:off x="222422" y="793221"/>
            <a:ext cx="4819135" cy="4819136"/>
          </a:xfrm>
          <a:prstGeom prst="rect">
            <a:avLst/>
          </a:prstGeom>
          <a:noFill/>
          <a:ln>
            <a:noFill/>
          </a:ln>
        </p:spPr>
      </p:pic>
      <p:pic>
        <p:nvPicPr>
          <p:cNvPr descr="Pin on Daydreaming" id="314" name="Google Shape;314;p29"/>
          <p:cNvPicPr preferRelativeResize="0"/>
          <p:nvPr/>
        </p:nvPicPr>
        <p:blipFill rotWithShape="1">
          <a:blip r:embed="rId4">
            <a:alphaModFix/>
          </a:blip>
          <a:srcRect b="0" l="0" r="0" t="0"/>
          <a:stretch/>
        </p:blipFill>
        <p:spPr>
          <a:xfrm>
            <a:off x="5445280" y="1367996"/>
            <a:ext cx="4711974" cy="366958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IN"/>
              <a:t>DEFINITION OF POVERTY</a:t>
            </a:r>
            <a:endParaRPr/>
          </a:p>
        </p:txBody>
      </p:sp>
      <p:sp>
        <p:nvSpPr>
          <p:cNvPr id="157" name="Google Shape;157;p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SzPts val="2560"/>
              <a:buChar char="►"/>
            </a:pPr>
            <a:r>
              <a:rPr lang="en-IN" sz="3200"/>
              <a:t>The World Bank Organization describes poverty in this way:</a:t>
            </a:r>
            <a:endParaRPr/>
          </a:p>
          <a:p>
            <a:pPr indent="-342900" lvl="0" marL="342900" rtl="0" algn="l">
              <a:spcBef>
                <a:spcPts val="1000"/>
              </a:spcBef>
              <a:spcAft>
                <a:spcPts val="0"/>
              </a:spcAft>
              <a:buSzPts val="2560"/>
              <a:buChar char="►"/>
            </a:pPr>
            <a:r>
              <a:rPr i="1" lang="en-IN" sz="3200"/>
              <a:t>“Poverty is hunger. Poverty is lack of shelter. Poverty is being sick and not being able to see a doctor. Poverty is not having access to school and not knowing how to read. Poverty is not having a job, is fear for the future, living one day at a time.</a:t>
            </a:r>
            <a:endParaRPr sz="3200"/>
          </a:p>
          <a:p>
            <a:pPr indent="-251459" lvl="0" marL="342900" rtl="0" algn="l">
              <a:spcBef>
                <a:spcPts val="1000"/>
              </a:spcBef>
              <a:spcAft>
                <a:spcPts val="0"/>
              </a:spcAft>
              <a:buSzPts val="144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3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IN"/>
              <a:t>THANK YOU</a:t>
            </a:r>
            <a:endParaRPr/>
          </a:p>
        </p:txBody>
      </p:sp>
      <p:pic>
        <p:nvPicPr>
          <p:cNvPr id="320" name="Google Shape;320;p30"/>
          <p:cNvPicPr preferRelativeResize="0"/>
          <p:nvPr/>
        </p:nvPicPr>
        <p:blipFill rotWithShape="1">
          <a:blip r:embed="rId3">
            <a:alphaModFix/>
          </a:blip>
          <a:srcRect b="0" l="0" r="0" t="0"/>
          <a:stretch/>
        </p:blipFill>
        <p:spPr>
          <a:xfrm>
            <a:off x="0" y="0"/>
            <a:ext cx="12192000" cy="68580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3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IN"/>
              <a:t>THANK YOU</a:t>
            </a:r>
            <a:br>
              <a:rPr lang="en-IN"/>
            </a:br>
            <a:endParaRPr/>
          </a:p>
        </p:txBody>
      </p:sp>
      <p:sp>
        <p:nvSpPr>
          <p:cNvPr id="326" name="Google Shape;326;p31"/>
          <p:cNvSpPr txBox="1"/>
          <p:nvPr/>
        </p:nvSpPr>
        <p:spPr>
          <a:xfrm>
            <a:off x="584375" y="5683400"/>
            <a:ext cx="2921700" cy="892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IN" sz="2300">
                <a:latin typeface="Trebuchet MS"/>
                <a:ea typeface="Trebuchet MS"/>
                <a:cs typeface="Trebuchet MS"/>
                <a:sym typeface="Trebuchet MS"/>
              </a:rPr>
              <a:t>REFERENCE</a:t>
            </a:r>
            <a:endParaRPr sz="2300">
              <a:latin typeface="Trebuchet MS"/>
              <a:ea typeface="Trebuchet MS"/>
              <a:cs typeface="Trebuchet MS"/>
              <a:sym typeface="Trebuchet MS"/>
            </a:endParaRPr>
          </a:p>
          <a:p>
            <a:pPr indent="0" lvl="0" marL="0" rtl="0" algn="l">
              <a:spcBef>
                <a:spcPts val="0"/>
              </a:spcBef>
              <a:spcAft>
                <a:spcPts val="0"/>
              </a:spcAft>
              <a:buNone/>
            </a:pPr>
            <a:r>
              <a:rPr lang="en-IN" sz="2300">
                <a:latin typeface="Trebuchet MS"/>
                <a:ea typeface="Trebuchet MS"/>
                <a:cs typeface="Trebuchet MS"/>
                <a:sym typeface="Trebuchet MS"/>
              </a:rPr>
              <a:t>NCERT BOOK</a:t>
            </a:r>
            <a:endParaRPr sz="2300">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IN"/>
              <a:t>POVERTY EXPLAINED</a:t>
            </a:r>
            <a:endParaRPr/>
          </a:p>
        </p:txBody>
      </p:sp>
      <p:sp>
        <p:nvSpPr>
          <p:cNvPr id="163" name="Google Shape;163;p4"/>
          <p:cNvSpPr txBox="1"/>
          <p:nvPr>
            <p:ph idx="1" type="body"/>
          </p:nvPr>
        </p:nvSpPr>
        <p:spPr>
          <a:xfrm>
            <a:off x="-444690" y="-712858"/>
            <a:ext cx="1282890" cy="289778"/>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spcBef>
                <a:spcPts val="0"/>
              </a:spcBef>
              <a:spcAft>
                <a:spcPts val="0"/>
              </a:spcAft>
              <a:buSzPct val="79999"/>
              <a:buNone/>
            </a:pPr>
            <a:r>
              <a:t/>
            </a:r>
            <a:endParaRPr/>
          </a:p>
        </p:txBody>
      </p:sp>
      <p:sp>
        <p:nvSpPr>
          <p:cNvPr id="164" name="Google Shape;164;p4"/>
          <p:cNvSpPr/>
          <p:nvPr/>
        </p:nvSpPr>
        <p:spPr>
          <a:xfrm>
            <a:off x="0" y="1690688"/>
            <a:ext cx="12192000" cy="4832092"/>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2800"/>
              <a:buFont typeface="Arial"/>
              <a:buChar char="•"/>
            </a:pPr>
            <a:r>
              <a:rPr b="0" i="0" lang="en-IN" sz="2800" u="none" cap="none" strike="noStrike">
                <a:solidFill>
                  <a:schemeClr val="dk1"/>
                </a:solidFill>
                <a:latin typeface="Trebuchet MS"/>
                <a:ea typeface="Trebuchet MS"/>
                <a:cs typeface="Trebuchet MS"/>
                <a:sym typeface="Trebuchet MS"/>
              </a:rPr>
              <a:t>In addition to a lack of money, poverty is about not being able to participate in recreational activities; not being able to pay for medications for an illness.  </a:t>
            </a:r>
            <a:endParaRPr/>
          </a:p>
          <a:p>
            <a:pPr indent="-285750" lvl="0" marL="285750" marR="0" rtl="0" algn="l">
              <a:spcBef>
                <a:spcPts val="0"/>
              </a:spcBef>
              <a:spcAft>
                <a:spcPts val="0"/>
              </a:spcAft>
              <a:buClr>
                <a:schemeClr val="dk1"/>
              </a:buClr>
              <a:buSzPts val="2800"/>
              <a:buFont typeface="Arial"/>
              <a:buChar char="•"/>
            </a:pPr>
            <a:r>
              <a:rPr b="0" i="0" lang="en-IN" sz="2800" u="none" cap="none" strike="noStrike">
                <a:solidFill>
                  <a:schemeClr val="dk1"/>
                </a:solidFill>
                <a:latin typeface="Trebuchet MS"/>
                <a:ea typeface="Trebuchet MS"/>
                <a:cs typeface="Trebuchet MS"/>
                <a:sym typeface="Trebuchet MS"/>
              </a:rPr>
              <a:t>Those people who are barely able to pay for food and shelter simply can’t consider these other expenses.  </a:t>
            </a:r>
            <a:endParaRPr/>
          </a:p>
          <a:p>
            <a:pPr indent="-285750" lvl="0" marL="285750" marR="0" rtl="0" algn="l">
              <a:spcBef>
                <a:spcPts val="0"/>
              </a:spcBef>
              <a:spcAft>
                <a:spcPts val="0"/>
              </a:spcAft>
              <a:buClr>
                <a:schemeClr val="dk1"/>
              </a:buClr>
              <a:buSzPts val="2800"/>
              <a:buFont typeface="Arial"/>
              <a:buChar char="•"/>
            </a:pPr>
            <a:r>
              <a:rPr b="0" i="0" lang="en-IN" sz="2800" u="none" cap="none" strike="noStrike">
                <a:solidFill>
                  <a:schemeClr val="dk1"/>
                </a:solidFill>
                <a:latin typeface="Trebuchet MS"/>
                <a:ea typeface="Trebuchet MS"/>
                <a:cs typeface="Trebuchet MS"/>
                <a:sym typeface="Trebuchet MS"/>
              </a:rPr>
              <a:t>When people are excluded within a society, when they are not well educated and when they have a higher incidence of illness, there are negative consequences for society.  We all pay the price for poverty.  </a:t>
            </a:r>
            <a:endParaRPr/>
          </a:p>
          <a:p>
            <a:pPr indent="-285750" lvl="0" marL="285750" marR="0" rtl="0" algn="l">
              <a:spcBef>
                <a:spcPts val="0"/>
              </a:spcBef>
              <a:spcAft>
                <a:spcPts val="0"/>
              </a:spcAft>
              <a:buClr>
                <a:schemeClr val="dk1"/>
              </a:buClr>
              <a:buSzPts val="2800"/>
              <a:buFont typeface="Arial"/>
              <a:buChar char="•"/>
            </a:pPr>
            <a:r>
              <a:rPr b="0" i="0" lang="en-IN" sz="2800" u="none" cap="none" strike="noStrike">
                <a:solidFill>
                  <a:schemeClr val="dk1"/>
                </a:solidFill>
                <a:latin typeface="Trebuchet MS"/>
                <a:ea typeface="Trebuchet MS"/>
                <a:cs typeface="Trebuchet MS"/>
                <a:sym typeface="Trebuchet MS"/>
              </a:rPr>
              <a:t>The increased cost on the health system, the justice system and other systems that provide supports to those living in poverty has an impact on our economy.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5"/>
          <p:cNvSpPr txBox="1"/>
          <p:nvPr>
            <p:ph type="ctrTitle"/>
          </p:nvPr>
        </p:nvSpPr>
        <p:spPr>
          <a:xfrm>
            <a:off x="2265528" y="1122363"/>
            <a:ext cx="8402472" cy="774676"/>
          </a:xfrm>
          <a:prstGeom prst="rect">
            <a:avLst/>
          </a:prstGeom>
          <a:noFill/>
          <a:ln>
            <a:noFill/>
          </a:ln>
        </p:spPr>
        <p:txBody>
          <a:bodyPr anchorCtr="0" anchor="b" bIns="45700" lIns="91425" spcFirstLastPara="1" rIns="91425" wrap="square" tIns="45700">
            <a:normAutofit fontScale="90000"/>
          </a:bodyPr>
          <a:lstStyle/>
          <a:p>
            <a:pPr indent="0" lvl="0" marL="0" rtl="0" algn="r">
              <a:spcBef>
                <a:spcPts val="0"/>
              </a:spcBef>
              <a:spcAft>
                <a:spcPts val="0"/>
              </a:spcAft>
              <a:buClr>
                <a:schemeClr val="accent1"/>
              </a:buClr>
              <a:buSzPct val="100000"/>
              <a:buFont typeface="Trebuchet MS"/>
              <a:buNone/>
            </a:pPr>
            <a:r>
              <a:rPr lang="en-IN"/>
              <a:t>ISSUES RELATED TO POVERTY</a:t>
            </a:r>
            <a:endParaRPr/>
          </a:p>
        </p:txBody>
      </p:sp>
      <p:sp>
        <p:nvSpPr>
          <p:cNvPr id="170" name="Google Shape;170;p5"/>
          <p:cNvSpPr txBox="1"/>
          <p:nvPr>
            <p:ph idx="1" type="subTitle"/>
          </p:nvPr>
        </p:nvSpPr>
        <p:spPr>
          <a:xfrm>
            <a:off x="1009935" y="2115403"/>
            <a:ext cx="9658066" cy="3142397"/>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Font typeface="Arial"/>
              <a:buChar char="•"/>
            </a:pPr>
            <a:r>
              <a:rPr lang="en-IN"/>
              <a:t>LANDLESSNESS</a:t>
            </a:r>
            <a:endParaRPr/>
          </a:p>
          <a:p>
            <a:pPr indent="-342900" lvl="0" marL="342900" rtl="0" algn="l">
              <a:spcBef>
                <a:spcPts val="1000"/>
              </a:spcBef>
              <a:spcAft>
                <a:spcPts val="0"/>
              </a:spcAft>
              <a:buSzPts val="1440"/>
              <a:buFont typeface="Arial"/>
              <a:buChar char="•"/>
            </a:pPr>
            <a:r>
              <a:rPr lang="en-IN"/>
              <a:t>UNEMPLOYMENT</a:t>
            </a:r>
            <a:endParaRPr/>
          </a:p>
          <a:p>
            <a:pPr indent="-342900" lvl="0" marL="342900" rtl="0" algn="l">
              <a:spcBef>
                <a:spcPts val="1000"/>
              </a:spcBef>
              <a:spcAft>
                <a:spcPts val="0"/>
              </a:spcAft>
              <a:buSzPts val="1440"/>
              <a:buFont typeface="Arial"/>
              <a:buChar char="•"/>
            </a:pPr>
            <a:r>
              <a:rPr lang="en-IN"/>
              <a:t>LARGE FAMILIES</a:t>
            </a:r>
            <a:endParaRPr/>
          </a:p>
          <a:p>
            <a:pPr indent="-342900" lvl="0" marL="342900" rtl="0" algn="l">
              <a:spcBef>
                <a:spcPts val="1000"/>
              </a:spcBef>
              <a:spcAft>
                <a:spcPts val="0"/>
              </a:spcAft>
              <a:buSzPts val="1440"/>
              <a:buFont typeface="Arial"/>
              <a:buChar char="•"/>
            </a:pPr>
            <a:r>
              <a:rPr lang="en-IN"/>
              <a:t>ILLITERACY</a:t>
            </a:r>
            <a:endParaRPr/>
          </a:p>
          <a:p>
            <a:pPr indent="-342900" lvl="0" marL="342900" rtl="0" algn="l">
              <a:spcBef>
                <a:spcPts val="1000"/>
              </a:spcBef>
              <a:spcAft>
                <a:spcPts val="0"/>
              </a:spcAft>
              <a:buSzPts val="1440"/>
              <a:buFont typeface="Arial"/>
              <a:buChar char="•"/>
            </a:pPr>
            <a:r>
              <a:rPr lang="en-IN"/>
              <a:t>POOR HEALTH AND MALNUTRITION</a:t>
            </a:r>
            <a:endParaRPr/>
          </a:p>
          <a:p>
            <a:pPr indent="-342900" lvl="0" marL="342900" rtl="0" algn="l">
              <a:spcBef>
                <a:spcPts val="1000"/>
              </a:spcBef>
              <a:spcAft>
                <a:spcPts val="0"/>
              </a:spcAft>
              <a:buSzPts val="1440"/>
              <a:buFont typeface="Arial"/>
              <a:buChar char="•"/>
            </a:pPr>
            <a:r>
              <a:rPr lang="en-IN"/>
              <a:t>CHILD LABOUR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IN"/>
              <a:t>POVERTY AND SOCIAL EXCLUSION</a:t>
            </a:r>
            <a:endParaRPr/>
          </a:p>
        </p:txBody>
      </p:sp>
      <p:sp>
        <p:nvSpPr>
          <p:cNvPr id="176" name="Google Shape;176;p6"/>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SzPct val="80000"/>
              <a:buChar char="►"/>
            </a:pPr>
            <a:r>
              <a:rPr lang="en-IN" sz="3200"/>
              <a:t>According to this </a:t>
            </a:r>
            <a:r>
              <a:rPr b="1" lang="en-IN" sz="3200"/>
              <a:t>concept</a:t>
            </a:r>
            <a:r>
              <a:rPr lang="en-IN" sz="3200"/>
              <a:t>, poverty must be seen in terms of the poor having to live only in a poor surrounding with other poor people, and they are excluded from enjoying the company of better off people in better surrounding </a:t>
            </a:r>
            <a:endParaRPr/>
          </a:p>
          <a:p>
            <a:pPr indent="-342900" lvl="0" marL="342900" rtl="0" algn="l">
              <a:spcBef>
                <a:spcPts val="1000"/>
              </a:spcBef>
              <a:spcAft>
                <a:spcPts val="0"/>
              </a:spcAft>
              <a:buSzPct val="80000"/>
              <a:buChar char="►"/>
            </a:pPr>
            <a:r>
              <a:rPr lang="en-IN" sz="3200"/>
              <a:t>In </a:t>
            </a:r>
            <a:r>
              <a:rPr b="1" lang="en-IN" sz="3200"/>
              <a:t>India social exclusion</a:t>
            </a:r>
            <a:r>
              <a:rPr lang="en-IN" sz="3200"/>
              <a:t> is practiced on the base of caste and untouchability based </a:t>
            </a:r>
            <a:r>
              <a:rPr b="1" lang="en-IN" sz="3200"/>
              <a:t>exclusion</a:t>
            </a:r>
            <a:r>
              <a:rPr lang="en-IN" sz="3200"/>
              <a:t> were a group of people being </a:t>
            </a:r>
            <a:r>
              <a:rPr b="1" lang="en-IN" sz="3200"/>
              <a:t>excluded</a:t>
            </a:r>
            <a:r>
              <a:rPr lang="en-IN" sz="3200"/>
              <a:t> or denial of the rights and opportunities which the majority enjoys.</a:t>
            </a:r>
            <a:endParaRPr/>
          </a:p>
          <a:p>
            <a:pPr indent="-342900" lvl="0" marL="342900" rtl="0" algn="l">
              <a:spcBef>
                <a:spcPts val="1000"/>
              </a:spcBef>
              <a:spcAft>
                <a:spcPts val="0"/>
              </a:spcAft>
              <a:buSzPct val="80000"/>
              <a:buChar char="►"/>
            </a:pPr>
            <a:r>
              <a:rPr b="1" lang="en-IN" sz="3200"/>
              <a:t>Social exclusion</a:t>
            </a:r>
            <a:r>
              <a:rPr lang="en-IN" sz="3200"/>
              <a:t> at the individual level results in an individual's </a:t>
            </a:r>
            <a:r>
              <a:rPr b="1" lang="en-IN" sz="3200"/>
              <a:t>exclusion</a:t>
            </a:r>
            <a:r>
              <a:rPr lang="en-IN" sz="3200"/>
              <a:t> from meaningful participation in society. An </a:t>
            </a:r>
            <a:r>
              <a:rPr b="1" lang="en-IN" sz="3200"/>
              <a:t>example</a:t>
            </a:r>
            <a:r>
              <a:rPr lang="en-IN" sz="3200"/>
              <a:t> is the </a:t>
            </a:r>
            <a:r>
              <a:rPr b="1" lang="en-IN" sz="3200"/>
              <a:t>exclusion</a:t>
            </a:r>
            <a:r>
              <a:rPr lang="en-IN" sz="3200"/>
              <a:t> of single mothers from the welfare system prior to welfare reforms of the 1900s.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7"/>
          <p:cNvSpPr txBox="1"/>
          <p:nvPr>
            <p:ph type="ctrTitle"/>
          </p:nvPr>
        </p:nvSpPr>
        <p:spPr>
          <a:xfrm>
            <a:off x="1378424" y="136479"/>
            <a:ext cx="9289576" cy="1801504"/>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1"/>
              </a:buClr>
              <a:buSzPts val="5400"/>
              <a:buFont typeface="Trebuchet MS"/>
              <a:buNone/>
            </a:pPr>
            <a:r>
              <a:rPr lang="en-IN"/>
              <a:t>EFFECTS OF SOCIAL EXCLUSION</a:t>
            </a:r>
            <a:endParaRPr/>
          </a:p>
        </p:txBody>
      </p:sp>
      <p:sp>
        <p:nvSpPr>
          <p:cNvPr id="182" name="Google Shape;182;p7"/>
          <p:cNvSpPr txBox="1"/>
          <p:nvPr>
            <p:ph idx="1" type="subTitle"/>
          </p:nvPr>
        </p:nvSpPr>
        <p:spPr>
          <a:xfrm>
            <a:off x="941696" y="2156346"/>
            <a:ext cx="9726304" cy="3101454"/>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920"/>
              <a:buFont typeface="Arial"/>
              <a:buChar char="•"/>
            </a:pPr>
            <a:r>
              <a:rPr lang="en-IN" sz="2400"/>
              <a:t>Poverty and </a:t>
            </a:r>
            <a:r>
              <a:rPr b="1" lang="en-IN" sz="2400"/>
              <a:t>social exclusion</a:t>
            </a:r>
            <a:r>
              <a:rPr lang="en-IN" sz="2400"/>
              <a:t> are also likely to lead to an increased risk of mental health difficulties, such as the result of stress or managing on a low income, living circumstances, local environment, discrimination and decreased opportunities for positive self-esteem.</a:t>
            </a:r>
            <a:endParaRPr/>
          </a:p>
          <a:p>
            <a:pPr indent="-342900" lvl="0" marL="342900" rtl="0" algn="l">
              <a:spcBef>
                <a:spcPts val="1000"/>
              </a:spcBef>
              <a:spcAft>
                <a:spcPts val="0"/>
              </a:spcAft>
              <a:buSzPts val="1920"/>
              <a:buFont typeface="Arial"/>
              <a:buChar char="•"/>
            </a:pPr>
            <a:r>
              <a:rPr lang="en-IN" sz="2400"/>
              <a:t>Those who belong to socially excluded groups are not only affected by a lack of resources 'just like' </a:t>
            </a:r>
            <a:r>
              <a:rPr b="1" lang="en-IN" sz="2400"/>
              <a:t>the</a:t>
            </a:r>
            <a:r>
              <a:rPr lang="en-IN" sz="2400"/>
              <a:t> rest of </a:t>
            </a:r>
            <a:r>
              <a:rPr b="1" lang="en-IN" sz="2400"/>
              <a:t>the</a:t>
            </a:r>
            <a:r>
              <a:rPr lang="en-IN" sz="2400"/>
              <a:t> poor. Because </a:t>
            </a:r>
            <a:r>
              <a:rPr b="1" lang="en-IN" sz="2400"/>
              <a:t>social exclusion</a:t>
            </a:r>
            <a:r>
              <a:rPr lang="en-IN" sz="2400"/>
              <a:t> locks people out of </a:t>
            </a:r>
            <a:r>
              <a:rPr b="1" lang="en-IN" sz="2400"/>
              <a:t>the</a:t>
            </a:r>
            <a:r>
              <a:rPr lang="en-IN" sz="2400"/>
              <a:t> benefits of development, denying them opportunities, choices and a voice to claim </a:t>
            </a:r>
            <a:r>
              <a:rPr b="1" lang="en-IN" sz="2400"/>
              <a:t>their</a:t>
            </a:r>
            <a:r>
              <a:rPr lang="en-IN" sz="2400"/>
              <a:t> rights, it </a:t>
            </a:r>
            <a:r>
              <a:rPr b="1" lang="en-IN" sz="2400"/>
              <a:t>causes</a:t>
            </a:r>
            <a:r>
              <a:rPr lang="en-IN" sz="2400"/>
              <a:t> greater levels of </a:t>
            </a:r>
            <a:r>
              <a:rPr b="1" lang="en-IN" sz="2400"/>
              <a:t>poverty</a:t>
            </a:r>
            <a:r>
              <a:rPr lang="en-IN" sz="2400"/>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IN"/>
              <a:t>SOCIAL EXCLUSION: BOTH A CAUSE &amp; A CONSEQUENCE</a:t>
            </a:r>
            <a:endParaRPr/>
          </a:p>
        </p:txBody>
      </p:sp>
      <p:sp>
        <p:nvSpPr>
          <p:cNvPr id="188" name="Google Shape;188;p8"/>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fontScale="85000" lnSpcReduction="20000"/>
          </a:bodyPr>
          <a:lstStyle/>
          <a:p>
            <a:pPr indent="-265176" lvl="0" marL="342900" rtl="0" algn="l">
              <a:spcBef>
                <a:spcPts val="0"/>
              </a:spcBef>
              <a:spcAft>
                <a:spcPts val="0"/>
              </a:spcAft>
              <a:buSzPct val="79999"/>
              <a:buNone/>
            </a:pPr>
            <a:r>
              <a:t/>
            </a:r>
            <a:endParaRPr/>
          </a:p>
          <a:p>
            <a:pPr indent="-342900" lvl="0" marL="342900" rtl="0" algn="l">
              <a:spcBef>
                <a:spcPts val="1000"/>
              </a:spcBef>
              <a:spcAft>
                <a:spcPts val="0"/>
              </a:spcAft>
              <a:buSzPct val="80000"/>
              <a:buChar char="►"/>
            </a:pPr>
            <a:r>
              <a:rPr b="1" lang="en-IN" sz="3200"/>
              <a:t>Social exclusion</a:t>
            </a:r>
            <a:r>
              <a:rPr lang="en-IN" sz="3200"/>
              <a:t> is a </a:t>
            </a:r>
            <a:r>
              <a:rPr b="1" lang="en-IN" sz="3200"/>
              <a:t>cause</a:t>
            </a:r>
            <a:r>
              <a:rPr lang="en-IN" sz="3200"/>
              <a:t> of </a:t>
            </a:r>
            <a:r>
              <a:rPr b="1" lang="en-IN" sz="3200"/>
              <a:t>poverty</a:t>
            </a:r>
            <a:r>
              <a:rPr lang="en-IN" sz="3200"/>
              <a:t> because if the people are poor they don't have good sanitation, proper hygiene and religious beliefs which ultimately leads to being excluded by the rich and economically well established.</a:t>
            </a:r>
            <a:endParaRPr/>
          </a:p>
          <a:p>
            <a:pPr indent="-342900" lvl="0" marL="342900" rtl="0" algn="l">
              <a:spcBef>
                <a:spcPts val="1000"/>
              </a:spcBef>
              <a:spcAft>
                <a:spcPts val="0"/>
              </a:spcAft>
              <a:buSzPct val="80000"/>
              <a:buChar char="►"/>
            </a:pPr>
            <a:r>
              <a:rPr lang="en-IN" sz="3200"/>
              <a:t>Its a consequence because if the people are excluded they will not be able to get info about what's happening. they are not able to have trade or any other thing. Ultimately they become poorer.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9"/>
          <p:cNvSpPr txBox="1"/>
          <p:nvPr>
            <p:ph type="title"/>
          </p:nvPr>
        </p:nvSpPr>
        <p:spPr>
          <a:xfrm>
            <a:off x="677334" y="609601"/>
            <a:ext cx="8596668" cy="97354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IN"/>
              <a:t>VULNERABILITY</a:t>
            </a:r>
            <a:endParaRPr/>
          </a:p>
        </p:txBody>
      </p:sp>
      <p:sp>
        <p:nvSpPr>
          <p:cNvPr id="194" name="Google Shape;194;p9"/>
          <p:cNvSpPr txBox="1"/>
          <p:nvPr>
            <p:ph idx="1" type="body"/>
          </p:nvPr>
        </p:nvSpPr>
        <p:spPr>
          <a:xfrm>
            <a:off x="368490" y="1583141"/>
            <a:ext cx="8905512" cy="4458221"/>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SzPct val="80000"/>
              <a:buChar char="►"/>
            </a:pPr>
            <a:r>
              <a:rPr lang="en-IN" sz="3400"/>
              <a:t>The phrase '</a:t>
            </a:r>
            <a:r>
              <a:rPr b="1" lang="en-IN" sz="3400"/>
              <a:t>vulnerability</a:t>
            </a:r>
            <a:r>
              <a:rPr lang="en-IN" sz="3400"/>
              <a:t> to </a:t>
            </a:r>
            <a:r>
              <a:rPr b="1" lang="en-IN" sz="3400"/>
              <a:t>poverty</a:t>
            </a:r>
            <a:r>
              <a:rPr lang="en-IN" sz="3400"/>
              <a:t>' means that certain groups or communities have a greater probability of either becoming poor or remaining poor in the next few years.</a:t>
            </a:r>
            <a:endParaRPr/>
          </a:p>
          <a:p>
            <a:pPr indent="-342900" lvl="0" marL="342900" rtl="0" algn="l">
              <a:spcBef>
                <a:spcPts val="1000"/>
              </a:spcBef>
              <a:spcAft>
                <a:spcPts val="0"/>
              </a:spcAft>
              <a:buSzPct val="80000"/>
              <a:buChar char="►"/>
            </a:pPr>
            <a:r>
              <a:rPr lang="en-IN" sz="3400"/>
              <a:t>The poor are more </a:t>
            </a:r>
            <a:r>
              <a:rPr b="1" lang="en-IN" sz="3400"/>
              <a:t>vulnerable</a:t>
            </a:r>
            <a:r>
              <a:rPr lang="en-IN" sz="3400"/>
              <a:t> than any other group to health hazards, economic down-turns, natural catastrophes, and even man-made violence. Shocks such as illness, injury and loss of livelihood have dreadful impacts, and are significant causes of </a:t>
            </a:r>
            <a:r>
              <a:rPr b="1" lang="en-IN" sz="3400"/>
              <a:t>poverty</a:t>
            </a:r>
            <a:r>
              <a:rPr lang="en-IN" sz="3400"/>
              <a:t>.</a:t>
            </a:r>
            <a:endParaRPr/>
          </a:p>
          <a:p>
            <a:pPr indent="-342900" lvl="0" marL="342900" rtl="0" algn="l">
              <a:spcBef>
                <a:spcPts val="1000"/>
              </a:spcBef>
              <a:spcAft>
                <a:spcPts val="0"/>
              </a:spcAft>
              <a:buSzPct val="80000"/>
              <a:buChar char="►"/>
            </a:pPr>
            <a:r>
              <a:rPr b="1" lang="en-IN" sz="3400"/>
              <a:t>Poverty</a:t>
            </a:r>
            <a:r>
              <a:rPr lang="en-IN" sz="3400"/>
              <a:t> is a major contributor to </a:t>
            </a:r>
            <a:r>
              <a:rPr b="1" lang="en-IN" sz="3400"/>
              <a:t>vulnerability</a:t>
            </a:r>
            <a:r>
              <a:rPr lang="en-IN" sz="3400"/>
              <a:t>. Poor people are more likely to live and work in areas exposed to potential hazards, while they are less likely to have the resources to cope when a disaster strikes. In richer countries, people usually have a greater capacity to resist the impact of a hazard.</a:t>
            </a:r>
            <a:endParaRPr b="1" sz="3400"/>
          </a:p>
          <a:p>
            <a:pPr indent="-278892" lvl="0" marL="342900" rtl="0" algn="l">
              <a:spcBef>
                <a:spcPts val="1000"/>
              </a:spcBef>
              <a:spcAft>
                <a:spcPts val="0"/>
              </a:spcAft>
              <a:buSzPct val="79999"/>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2020-07-07T14:14:37Z</dcterms:created>
  <dc:creator>Administrator</dc:creator>
</cp:coreProperties>
</file>